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439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014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587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905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447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7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918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94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1405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63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E5E00-51C3-4E92-97B4-F3496A7B2D8F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F75D3-059D-4075-AC52-E258209B79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0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038959" y="584481"/>
            <a:ext cx="2706152" cy="380954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культуры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8754" y="106878"/>
            <a:ext cx="1908175" cy="287459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МБУК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Улуг-Хемская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ЦБС с сельскими филиалами- 26 ед.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Зав.отделов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7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Библиотекари - 7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1.Зав. 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.Ийи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-Тал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2.Зав. 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.Хайыракан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3.Зав. 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.Арыг-Бажы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4.Зав. С/ф с.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Торгалыг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5.Зав.С/ф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.Чодураа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6.Зав. 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.Арыскан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7.Зав.С/ф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с.Арыг-Узю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8.Зав.С/ф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.Иштии-Хем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9.Зав. С/ф  с.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Эйлиг-Хем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10.Зав.Детского филиала </a:t>
            </a:r>
            <a:r>
              <a:rPr lang="ru-RU" altLang="ru-RU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.Хайыракан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Зав.Городского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филиала г.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Шагонар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 ед.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18754" y="3018745"/>
            <a:ext cx="1881322" cy="1707634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МБОУ ДО Детская школа искусств г. Шагонар -19 ед.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2.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Завуч УВР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Преподаватели – 12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 -1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Сторожи-дворники - 2 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Уборщица – 1 ед.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7. Охранник – 1 ед.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18754" y="4763654"/>
            <a:ext cx="1881322" cy="1874569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 ДО 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Хайыраканская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Детская школа искусств - 13 ед. 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Методист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- 1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Преподаватели - 6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4. Сторож-истопник –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5.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Уборщица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6. Ох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анник- 1 ед.</a:t>
            </a: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4286013" y="1121904"/>
            <a:ext cx="2736908" cy="5539132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spcAft>
                <a:spcPts val="0"/>
              </a:spcAft>
            </a:pP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культуры – 59 </a:t>
            </a:r>
          </a:p>
          <a:p>
            <a:pPr>
              <a:spcAft>
                <a:spcPts val="0"/>
              </a:spcAft>
            </a:pPr>
            <a:endParaRPr lang="ru-RU" sz="1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Главные специалисты – 2 ед.</a:t>
            </a:r>
          </a:p>
          <a:p>
            <a:pPr>
              <a:spcAft>
                <a:spcPts val="0"/>
              </a:spcAft>
            </a:pPr>
            <a:endParaRPr lang="ru-RU" sz="1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Организационно-методический отдел – 4 ед</a:t>
            </a: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Начальник ОМО -1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Ведущий специалист по культурно-досуговой деятельности - 1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Специалист по кадрам и делопроизводству –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Юрист - 1 ед.</a:t>
            </a:r>
          </a:p>
          <a:p>
            <a:pPr>
              <a:spcAft>
                <a:spcPts val="0"/>
              </a:spcAft>
            </a:pPr>
            <a:endParaRPr lang="ru-RU" sz="10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Централизованная бухгалтерия – 5 ед.</a:t>
            </a: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Главный бухгалтер –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Экономист –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Бухгалтер расчетной группы – 1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Материальный бухгалтер –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Специалист по закупкам – 1 ед.</a:t>
            </a:r>
          </a:p>
          <a:p>
            <a:pPr>
              <a:spcAft>
                <a:spcPts val="0"/>
              </a:spcAft>
            </a:pPr>
            <a:endParaRPr lang="ru-RU" sz="10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Хозяйственный отдел – 49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Начальник хозяйственного отдела - 1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Слесарь-сантехник –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Столяр-плотник - 1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Электрик - 1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Водители - 2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Сторож-Дворник – 3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Уборщицы РЦК – 3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Уборщицы СДК – 11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Сторож-дворник СДК - 1 ед. 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Машинист котельной СДК </a:t>
            </a:r>
            <a:r>
              <a:rPr lang="ru-RU" sz="1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Хайыракан</a:t>
            </a: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4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Кочегары СДК – 16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Уборщицы ЦБС – 2 ед. 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Сторож-Дворник ЦБС – 2 ед.</a:t>
            </a:r>
          </a:p>
          <a:p>
            <a:pPr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Вахтер – 1 ед. </a:t>
            </a:r>
          </a:p>
          <a:p>
            <a:pPr>
              <a:spcAft>
                <a:spcPts val="0"/>
              </a:spcAft>
            </a:pP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2334801" y="1135898"/>
            <a:ext cx="1810714" cy="5525139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 Районный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культуры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14,5 ед.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- 1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уд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ожественный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– 1 ед.</a:t>
            </a:r>
            <a:r>
              <a:rPr kumimoji="0" lang="ru-RU" altLang="ru-RU" sz="10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3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Художественный руководитель Он-Кум – 1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Режиссер-постановщик 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Художник – модельер </a:t>
            </a:r>
            <a:r>
              <a:rPr lang="ru-RU" altLang="ru-RU" sz="1000">
                <a:latin typeface="Times New Roman" panose="02020603050405020304" pitchFamily="18" charset="0"/>
                <a:cs typeface="Times New Roman" panose="02020603050405020304" pitchFamily="18" charset="0"/>
              </a:rPr>
              <a:t>театральных костюмов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Балетмейстер-постановщик 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Художник-постановщик 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Специалист по культурно-массовому досугу 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Специалист по фольклору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Специалист по работе с молодежью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Звукооператор – 1 ед. 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12. Специалист по методике клубной работы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Кинооператор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 по творчеству и жанрам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Заведующий костюмерной – 1 ед.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Специалист по народным традициям – 0,5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7169734" y="3509997"/>
            <a:ext cx="2424642" cy="965541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им.Ч.Байыр-оола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с.Арыг-Узуу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- 3 ед.            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1ед.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Методист клубного учреждения – 1ед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8"/>
          <p:cNvSpPr>
            <a:spLocks noChangeArrowheads="1"/>
          </p:cNvSpPr>
          <p:nvPr/>
        </p:nvSpPr>
        <p:spPr bwMode="auto">
          <a:xfrm>
            <a:off x="9962698" y="5139038"/>
            <a:ext cx="1977118" cy="1521997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им.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К.Натпий-оола</a:t>
            </a:r>
            <a:r>
              <a:rPr lang="ru-RU" alt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.Чодураа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3 ед.                            </a:t>
            </a:r>
            <a:endParaRPr lang="ru-RU" alt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Методист клубного учреждения – 1ед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8"/>
          <p:cNvSpPr>
            <a:spLocks noChangeArrowheads="1"/>
          </p:cNvSpPr>
          <p:nvPr/>
        </p:nvSpPr>
        <p:spPr bwMode="auto">
          <a:xfrm>
            <a:off x="9962698" y="3509998"/>
            <a:ext cx="1977118" cy="1467088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им.Б.Чындаа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с.Эйлиг-Хем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- 2 ед.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- 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altLang="ru-RU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9962697" y="2419349"/>
            <a:ext cx="2004737" cy="1009651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с.Иштии-Хем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2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altLang="ru-RU" sz="10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8"/>
          <p:cNvSpPr>
            <a:spLocks noChangeArrowheads="1"/>
          </p:cNvSpPr>
          <p:nvPr/>
        </p:nvSpPr>
        <p:spPr bwMode="auto">
          <a:xfrm>
            <a:off x="9935999" y="1139756"/>
            <a:ext cx="2031435" cy="1113141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им. К-Э.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Кудажы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с.Ийи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-Тал  - 2 ед.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1 ед. 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7169733" y="4636175"/>
            <a:ext cx="2424643" cy="96554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им.Б.Тулуш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с.Торгалыг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- 3 ед.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1 ед. 3. Методист клубного учреждения – 1 </a:t>
            </a:r>
            <a:r>
              <a:rPr kumimoji="0" lang="ru-RU" altLang="ru-RU" sz="1000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8"/>
          <p:cNvSpPr>
            <a:spLocks noChangeArrowheads="1"/>
          </p:cNvSpPr>
          <p:nvPr/>
        </p:nvSpPr>
        <p:spPr bwMode="auto">
          <a:xfrm>
            <a:off x="7169734" y="5762352"/>
            <a:ext cx="2383068" cy="898684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им.А.Хуурак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с.Арыскан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- </a:t>
            </a:r>
            <a:r>
              <a:rPr lang="ru-RU" alt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       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1 ед. 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8"/>
          <p:cNvSpPr>
            <a:spLocks noChangeArrowheads="1"/>
          </p:cNvSpPr>
          <p:nvPr/>
        </p:nvSpPr>
        <p:spPr bwMode="auto">
          <a:xfrm>
            <a:off x="7169734" y="1139757"/>
            <a:ext cx="2383069" cy="111314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им.Д.Дамба-Даржаа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с.Хайыракан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3 ед. </a:t>
            </a:r>
            <a:endParaRPr lang="ru-RU" altLang="ru-RU" sz="1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1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3. Звукооператор – 1 ед.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8"/>
          <p:cNvSpPr>
            <a:spLocks noChangeArrowheads="1"/>
          </p:cNvSpPr>
          <p:nvPr/>
        </p:nvSpPr>
        <p:spPr bwMode="auto">
          <a:xfrm>
            <a:off x="7169735" y="2423798"/>
            <a:ext cx="2387014" cy="96554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ts val="800"/>
              </a:spcAf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МБУ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СДК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им.Т.Кара-оола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sz="1000" b="1" i="0" u="none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с.Арыг-Бажы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altLang="ru-RU" sz="1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 </a:t>
            </a:r>
          </a:p>
          <a:p>
            <a:pPr lvl="0" eaLnBrk="0" fontAlgn="base" hangingPunct="0">
              <a:spcBef>
                <a:spcPct val="0"/>
              </a:spcBef>
            </a:pPr>
            <a:r>
              <a:rPr lang="ru-RU" altLang="ru-RU" sz="1000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Директор – 1 ед.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</a:pP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Художественный руководитель – </a:t>
            </a:r>
            <a:r>
              <a:rPr lang="ru-RU" alt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ru-RU" altLang="ru-RU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ед.</a:t>
            </a:r>
            <a:endParaRPr kumimoji="0" lang="ru-RU" altLang="ru-RU" sz="18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Подзаголовок 2"/>
          <p:cNvSpPr txBox="1">
            <a:spLocks/>
          </p:cNvSpPr>
          <p:nvPr/>
        </p:nvSpPr>
        <p:spPr>
          <a:xfrm>
            <a:off x="2314267" y="34233"/>
            <a:ext cx="7494751" cy="6277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Управление культуры администрации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«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Улуг-Хемский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кожуун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Республики Тыва»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45714" y="110598"/>
            <a:ext cx="58217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9664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Приложение № 1 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9664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постановлению администрации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9664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Улуг-Хемского кожууна</a:t>
            </a:r>
            <a:endParaRPr lang="ru-RU" sz="1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596640" algn="just"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от ___ сентября 2022 года № ___</a:t>
            </a:r>
            <a:endParaRPr lang="ru-RU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H="1">
            <a:off x="2202007" y="836465"/>
            <a:ext cx="27295" cy="451041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endCxn id="5" idx="3"/>
          </p:cNvCxnSpPr>
          <p:nvPr/>
        </p:nvCxnSpPr>
        <p:spPr>
          <a:xfrm flipH="1">
            <a:off x="2026929" y="1529956"/>
            <a:ext cx="170361" cy="1421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cxnSpLocks/>
            <a:stCxn id="7" idx="3"/>
          </p:cNvCxnSpPr>
          <p:nvPr/>
        </p:nvCxnSpPr>
        <p:spPr>
          <a:xfrm flipV="1">
            <a:off x="2000076" y="3862316"/>
            <a:ext cx="183566" cy="1024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2043538" y="5377304"/>
            <a:ext cx="15671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9699614" y="818484"/>
            <a:ext cx="0" cy="52496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>
            <a:stCxn id="55" idx="3"/>
          </p:cNvCxnSpPr>
          <p:nvPr/>
        </p:nvCxnSpPr>
        <p:spPr>
          <a:xfrm>
            <a:off x="9552803" y="1696327"/>
            <a:ext cx="150755" cy="96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flipH="1">
            <a:off x="9703558" y="3018745"/>
            <a:ext cx="25914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>
            <a:cxnSpLocks/>
            <a:stCxn id="43" idx="3"/>
          </p:cNvCxnSpPr>
          <p:nvPr/>
        </p:nvCxnSpPr>
        <p:spPr>
          <a:xfrm flipV="1">
            <a:off x="9594376" y="3992767"/>
            <a:ext cx="146812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flipH="1">
            <a:off x="9707503" y="4131106"/>
            <a:ext cx="25519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flipH="1">
            <a:off x="9707503" y="5243467"/>
            <a:ext cx="25519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>
            <a:cxnSpLocks/>
          </p:cNvCxnSpPr>
          <p:nvPr/>
        </p:nvCxnSpPr>
        <p:spPr>
          <a:xfrm>
            <a:off x="9552802" y="6005015"/>
            <a:ext cx="1547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/>
          <p:nvPr/>
        </p:nvCxnSpPr>
        <p:spPr>
          <a:xfrm>
            <a:off x="9552802" y="2553455"/>
            <a:ext cx="1468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/>
          <p:nvPr/>
        </p:nvCxnSpPr>
        <p:spPr>
          <a:xfrm flipH="1">
            <a:off x="2253221" y="853340"/>
            <a:ext cx="178573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2" name="Прямая соединительная линия 1031"/>
          <p:cNvCxnSpPr/>
          <p:nvPr/>
        </p:nvCxnSpPr>
        <p:spPr>
          <a:xfrm>
            <a:off x="6690916" y="836465"/>
            <a:ext cx="30674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Прямая соединительная линия 1035"/>
          <p:cNvCxnSpPr>
            <a:cxnSpLocks/>
          </p:cNvCxnSpPr>
          <p:nvPr/>
        </p:nvCxnSpPr>
        <p:spPr>
          <a:xfrm flipH="1">
            <a:off x="5512891" y="965435"/>
            <a:ext cx="573" cy="1243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Прямая соединительная линия 1038"/>
          <p:cNvCxnSpPr/>
          <p:nvPr/>
        </p:nvCxnSpPr>
        <p:spPr>
          <a:xfrm>
            <a:off x="3070746" y="1252000"/>
            <a:ext cx="1364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Прямая соединительная линия 1042"/>
          <p:cNvCxnSpPr/>
          <p:nvPr/>
        </p:nvCxnSpPr>
        <p:spPr>
          <a:xfrm flipV="1">
            <a:off x="9699614" y="6005015"/>
            <a:ext cx="7889" cy="6309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 flipV="1">
            <a:off x="3032944" y="853340"/>
            <a:ext cx="0" cy="17424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H="1">
            <a:off x="9691726" y="1439591"/>
            <a:ext cx="27097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cxnSpLocks/>
            <a:stCxn id="53" idx="3"/>
          </p:cNvCxnSpPr>
          <p:nvPr/>
        </p:nvCxnSpPr>
        <p:spPr>
          <a:xfrm>
            <a:off x="9594376" y="5118945"/>
            <a:ext cx="113126" cy="126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81906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</TotalTime>
  <Words>935</Words>
  <Application>Microsoft Office PowerPoint</Application>
  <PresentationFormat>Широкоэкранный</PresentationFormat>
  <Paragraphs>104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DIR</dc:creator>
  <cp:lastModifiedBy>Пользователь</cp:lastModifiedBy>
  <cp:revision>68</cp:revision>
  <cp:lastPrinted>2022-03-28T07:20:07Z</cp:lastPrinted>
  <dcterms:created xsi:type="dcterms:W3CDTF">2018-03-05T13:06:46Z</dcterms:created>
  <dcterms:modified xsi:type="dcterms:W3CDTF">2022-09-20T02:18:33Z</dcterms:modified>
</cp:coreProperties>
</file>